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59" r:id="rId3"/>
    <p:sldId id="258" r:id="rId4"/>
    <p:sldId id="260" r:id="rId5"/>
    <p:sldId id="276" r:id="rId6"/>
    <p:sldId id="268" r:id="rId7"/>
    <p:sldId id="283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223"/>
    <a:srgbClr val="000000"/>
    <a:srgbClr val="460000"/>
    <a:srgbClr val="0094C8"/>
    <a:srgbClr val="009BD2"/>
    <a:srgbClr val="0097CC"/>
    <a:srgbClr val="009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5163F2-D363-475B-9A5A-5E73B06DA9C0}">
  <a:tblStyle styleId="{5C5163F2-D363-475B-9A5A-5E73B06DA9C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/>
    <p:restoredTop sz="94708"/>
  </p:normalViewPr>
  <p:slideViewPr>
    <p:cSldViewPr snapToGrid="0" snapToObjects="1">
      <p:cViewPr varScale="1">
        <p:scale>
          <a:sx n="89" d="100"/>
          <a:sy n="89" d="100"/>
        </p:scale>
        <p:origin x="-62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05979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522eb7919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522eb7919_1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158d5a3ec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158d5a3ec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e13d9a7e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e13d9a7e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3e13d9a7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3e13d9a7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5465e7bc0b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5465e7bc0b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CUSTOM_13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72375" y="1432475"/>
            <a:ext cx="3498000" cy="89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 flipH="1">
            <a:off x="1667175" y="2154225"/>
            <a:ext cx="2503200" cy="1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1">
  <p:cSld name="CUSTOM_27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631875" y="842025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631884" y="1410841"/>
            <a:ext cx="2480700" cy="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ctrTitle" idx="2"/>
          </p:nvPr>
        </p:nvSpPr>
        <p:spPr>
          <a:xfrm>
            <a:off x="4213664" y="842025"/>
            <a:ext cx="26979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4213664" y="1410841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ctrTitle" idx="4"/>
          </p:nvPr>
        </p:nvSpPr>
        <p:spPr>
          <a:xfrm>
            <a:off x="631883" y="3331927"/>
            <a:ext cx="287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5"/>
          </p:nvPr>
        </p:nvSpPr>
        <p:spPr>
          <a:xfrm>
            <a:off x="631884" y="3914208"/>
            <a:ext cx="24807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ctrTitle" idx="6"/>
          </p:nvPr>
        </p:nvSpPr>
        <p:spPr>
          <a:xfrm rot="5400000">
            <a:off x="6685437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 idx="7"/>
          </p:nvPr>
        </p:nvSpPr>
        <p:spPr>
          <a:xfrm>
            <a:off x="4213664" y="3331934"/>
            <a:ext cx="25860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8"/>
          </p:nvPr>
        </p:nvSpPr>
        <p:spPr>
          <a:xfrm>
            <a:off x="4213664" y="3914208"/>
            <a:ext cx="2586000" cy="7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30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656422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656425" y="18867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ctrTitle" idx="2"/>
          </p:nvPr>
        </p:nvSpPr>
        <p:spPr>
          <a:xfrm>
            <a:off x="2650710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3"/>
          </p:nvPr>
        </p:nvSpPr>
        <p:spPr>
          <a:xfrm>
            <a:off x="2610700" y="18867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ctrTitle" idx="4"/>
          </p:nvPr>
        </p:nvSpPr>
        <p:spPr>
          <a:xfrm>
            <a:off x="4638106" y="13944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5"/>
          </p:nvPr>
        </p:nvSpPr>
        <p:spPr>
          <a:xfrm>
            <a:off x="4878076" y="18867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ctrTitle" idx="6"/>
          </p:nvPr>
        </p:nvSpPr>
        <p:spPr>
          <a:xfrm rot="5400000">
            <a:off x="6865575" y="1466125"/>
            <a:ext cx="25530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ctrTitle" idx="7"/>
          </p:nvPr>
        </p:nvSpPr>
        <p:spPr>
          <a:xfrm>
            <a:off x="656422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8"/>
          </p:nvPr>
        </p:nvSpPr>
        <p:spPr>
          <a:xfrm>
            <a:off x="656425" y="3860125"/>
            <a:ext cx="15639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ctrTitle" idx="9"/>
          </p:nvPr>
        </p:nvSpPr>
        <p:spPr>
          <a:xfrm>
            <a:off x="2650710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3"/>
          </p:nvPr>
        </p:nvSpPr>
        <p:spPr>
          <a:xfrm>
            <a:off x="2610700" y="3860125"/>
            <a:ext cx="19614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ctrTitle" idx="14"/>
          </p:nvPr>
        </p:nvSpPr>
        <p:spPr>
          <a:xfrm>
            <a:off x="4638106" y="3367816"/>
            <a:ext cx="1881300" cy="6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5"/>
          </p:nvPr>
        </p:nvSpPr>
        <p:spPr>
          <a:xfrm>
            <a:off x="4878076" y="3860125"/>
            <a:ext cx="16482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3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ctrTitle"/>
          </p:nvPr>
        </p:nvSpPr>
        <p:spPr>
          <a:xfrm rot="5400000">
            <a:off x="6603595" y="1930225"/>
            <a:ext cx="34812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dits">
  <p:cSld name="CUSTOM_25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 rot="5400000">
            <a:off x="6923109" y="1407498"/>
            <a:ext cx="24498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9" r:id="rId5"/>
    <p:sldLayoutId id="2147483660" r:id="rId6"/>
    <p:sldLayoutId id="214748366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83127" y="244200"/>
            <a:ext cx="8241573" cy="7730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>
                <a:solidFill>
                  <a:srgbClr val="000000"/>
                </a:solidFill>
                <a:latin typeface="Arial Black" pitchFamily="34" charset="0"/>
                <a:ea typeface="Adobe Gothic Std B" pitchFamily="34" charset="-128"/>
              </a:rPr>
              <a:t>What </a:t>
            </a:r>
            <a:r>
              <a:rPr lang="es" sz="4000" dirty="0" smtClean="0">
                <a:solidFill>
                  <a:srgbClr val="000000"/>
                </a:solidFill>
                <a:latin typeface="Arial Black" pitchFamily="34" charset="0"/>
                <a:ea typeface="Adobe Gothic Std B" pitchFamily="34" charset="-128"/>
              </a:rPr>
              <a:t>is                     ?</a:t>
            </a:r>
            <a:endParaRPr sz="4000" dirty="0">
              <a:solidFill>
                <a:srgbClr val="000000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1"/>
          </p:nvPr>
        </p:nvSpPr>
        <p:spPr>
          <a:xfrm flipH="1">
            <a:off x="1309339" y="1575382"/>
            <a:ext cx="6225736" cy="342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buSzPts val="1100"/>
            </a:pP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is 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a proven Home Delivery Platform for the Convenience Sector.</a:t>
            </a:r>
            <a:endParaRPr b="1" dirty="0">
              <a:solidFill>
                <a:srgbClr val="00000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sp>
        <p:nvSpPr>
          <p:cNvPr id="167" name="Google Shape;167;p27"/>
          <p:cNvSpPr/>
          <p:nvPr/>
        </p:nvSpPr>
        <p:spPr>
          <a:xfrm>
            <a:off x="-1" y="2257591"/>
            <a:ext cx="6743701" cy="6726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64;p27">
            <a:extLst>
              <a:ext uri="{FF2B5EF4-FFF2-40B4-BE49-F238E27FC236}">
                <a16:creationId xmlns="" xmlns:a16="http://schemas.microsoft.com/office/drawing/2014/main" id="{0EB558F4-6FE0-9E44-9D81-01D0F95FA4CD}"/>
              </a:ext>
            </a:extLst>
          </p:cNvPr>
          <p:cNvSpPr txBox="1">
            <a:spLocks/>
          </p:cNvSpPr>
          <p:nvPr/>
        </p:nvSpPr>
        <p:spPr>
          <a:xfrm flipH="1">
            <a:off x="0" y="2257592"/>
            <a:ext cx="6338455" cy="5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 algn="l">
              <a:buSzPts val="1100"/>
            </a:pPr>
            <a:r>
              <a:rPr lang="en-GB" sz="1500" b="1" dirty="0">
                <a:solidFill>
                  <a:schemeClr val="bg1"/>
                </a:solidFill>
              </a:rPr>
              <a:t>The platform offers three mobile phone apps:</a:t>
            </a:r>
            <a:br>
              <a:rPr lang="en-GB" sz="1500" b="1" dirty="0">
                <a:solidFill>
                  <a:schemeClr val="bg1"/>
                </a:solidFill>
              </a:rPr>
            </a:br>
            <a:r>
              <a:rPr lang="en-GB" sz="1500" b="1" dirty="0">
                <a:solidFill>
                  <a:schemeClr val="bg1"/>
                </a:solidFill>
              </a:rPr>
              <a:t>one for consumers; one for delivery drivers; and one for retailers.</a:t>
            </a:r>
          </a:p>
        </p:txBody>
      </p:sp>
      <p:sp>
        <p:nvSpPr>
          <p:cNvPr id="9" name="Google Shape;164;p27">
            <a:extLst>
              <a:ext uri="{FF2B5EF4-FFF2-40B4-BE49-F238E27FC236}">
                <a16:creationId xmlns="" xmlns:a16="http://schemas.microsoft.com/office/drawing/2014/main" id="{3D62D11F-E6B4-5249-AEAB-14FC9A3D3390}"/>
              </a:ext>
            </a:extLst>
          </p:cNvPr>
          <p:cNvSpPr txBox="1">
            <a:spLocks/>
          </p:cNvSpPr>
          <p:nvPr/>
        </p:nvSpPr>
        <p:spPr>
          <a:xfrm flipH="1">
            <a:off x="526093" y="3294630"/>
            <a:ext cx="4915109" cy="109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171450" indent="-171450" algn="l">
              <a:buSzPct val="150000"/>
              <a:buBlip>
                <a:blip r:embed="rId3"/>
              </a:buBlip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Allows the retailer to seamlessly compete 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mainstream.</a:t>
            </a: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SzPct val="150000"/>
              <a:buBlip>
                <a:blip r:embed="rId3"/>
              </a:buBlip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SzPct val="150000"/>
              <a:buBlip>
                <a:blip r:embed="rId3"/>
              </a:buBlip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retailer can maintain full margin without increasing prices.</a:t>
            </a:r>
          </a:p>
          <a:p>
            <a:pPr marL="171450" indent="-171450" algn="l">
              <a:buSzPct val="150000"/>
              <a:buBlip>
                <a:blip r:embed="rId3"/>
              </a:buBlip>
            </a:pPr>
            <a:endParaRPr lang="en-GB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l">
              <a:buSzPct val="150000"/>
              <a:buBlip>
                <a:blip r:embed="rId3"/>
              </a:buBlip>
            </a:pPr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They will also get </a:t>
            </a:r>
            <a:r>
              <a:rPr lang="en-GB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full </a:t>
            </a:r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control over instant pricing and offers.</a:t>
            </a:r>
          </a:p>
        </p:txBody>
      </p:sp>
      <p:pic>
        <p:nvPicPr>
          <p:cNvPr id="1026" name="Picture 2" descr="E:\DRINKSORTED\New folder (2)\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5" y="76674"/>
            <a:ext cx="4413301" cy="94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DRINKSORTED\New folder (2)\d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9" y="1593648"/>
            <a:ext cx="1278082" cy="27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90" y="76674"/>
            <a:ext cx="51435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ctrTitle"/>
          </p:nvPr>
        </p:nvSpPr>
        <p:spPr>
          <a:xfrm>
            <a:off x="2688434" y="1180353"/>
            <a:ext cx="6203373" cy="3190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buSzPct val="150000"/>
            </a:pP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60% of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UK population order food delivery each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month.</a:t>
            </a:r>
            <a:br>
              <a:rPr lang="en-GB" sz="1600" dirty="0" smtClean="0">
                <a:solidFill>
                  <a:srgbClr val="000000"/>
                </a:solidFill>
                <a:latin typeface="+mn-lt"/>
              </a:rPr>
            </a:b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+mn-lt"/>
              </a:rPr>
            </a:br>
            <a: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Delivery </a:t>
            </a:r>
            <a: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>has grown 5x more than the total Eating Out market between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2015-20.</a:t>
            </a:r>
            <a:b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Brits </a:t>
            </a:r>
            <a:r>
              <a:rPr lang="en-GB" sz="1600" dirty="0">
                <a:solidFill>
                  <a:srgbClr val="000000"/>
                </a:solidFill>
                <a:latin typeface="+mn-lt"/>
              </a:rPr>
              <a:t>spend £4.2 billion per year on food </a:t>
            </a: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>delivery.</a:t>
            </a:r>
            <a:br>
              <a:rPr lang="en-GB" sz="1600" dirty="0" smtClean="0">
                <a:solidFill>
                  <a:srgbClr val="000000"/>
                </a:solidFill>
                <a:latin typeface="+mn-lt"/>
              </a:rPr>
            </a:br>
            <a:r>
              <a:rPr lang="en-GB" sz="16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GB" sz="1600" dirty="0" smtClean="0">
                <a:solidFill>
                  <a:srgbClr val="000000"/>
                </a:solidFill>
                <a:latin typeface="+mn-lt"/>
              </a:rPr>
            </a:br>
            <a: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>£25k a month online sales for top performing </a:t>
            </a:r>
            <a: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store.</a:t>
            </a:r>
            <a:br>
              <a:rPr lang="en-GB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>Even the slowest performing store can make £4k a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month.</a:t>
            </a:r>
            <a:r>
              <a:rPr lang="en-US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r>
              <a:rPr lang="en-GB" sz="1600" dirty="0">
                <a:solidFill>
                  <a:srgbClr val="000000"/>
                </a:solidFill>
                <a:latin typeface="+mn-lt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+mn-lt"/>
              </a:rPr>
            </a:br>
            <a: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  <a:t/>
            </a:r>
            <a:br>
              <a:rPr lang="en-GB" sz="1600" dirty="0">
                <a:solidFill>
                  <a:srgbClr val="000000"/>
                </a:solidFill>
                <a:latin typeface="+mn-lt"/>
                <a:cs typeface="Arial" pitchFamily="34" charset="0"/>
              </a:rPr>
            </a:br>
            <a:endParaRPr lang="en-GB" sz="16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01BAFCFE-834F-144E-880A-98824EF3F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2" y="263775"/>
            <a:ext cx="2178408" cy="37250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A6A51DD-96B5-7042-B40B-5C2614C32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10" y="4166755"/>
            <a:ext cx="6520297" cy="9370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11" y="1075228"/>
            <a:ext cx="316923" cy="3169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10" y="1584912"/>
            <a:ext cx="316923" cy="3169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11" y="2301389"/>
            <a:ext cx="316923" cy="31692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86" y="2788132"/>
            <a:ext cx="316923" cy="31692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11" y="3252807"/>
            <a:ext cx="316923" cy="3169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7" y="3569866"/>
            <a:ext cx="2295758" cy="22957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74;p28"/>
          <p:cNvSpPr/>
          <p:nvPr/>
        </p:nvSpPr>
        <p:spPr>
          <a:xfrm>
            <a:off x="-66" y="3803072"/>
            <a:ext cx="4613630" cy="1340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175;p28">
            <a:extLst>
              <a:ext uri="{FF2B5EF4-FFF2-40B4-BE49-F238E27FC236}">
                <a16:creationId xmlns="" xmlns:a16="http://schemas.microsoft.com/office/drawing/2014/main" id="{E6612911-FC76-2149-B1F7-EB28307C51AD}"/>
              </a:ext>
            </a:extLst>
          </p:cNvPr>
          <p:cNvSpPr/>
          <p:nvPr/>
        </p:nvSpPr>
        <p:spPr>
          <a:xfrm>
            <a:off x="0" y="1122217"/>
            <a:ext cx="4613564" cy="13404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ctrTitle" idx="2"/>
          </p:nvPr>
        </p:nvSpPr>
        <p:spPr>
          <a:xfrm>
            <a:off x="832438" y="4254985"/>
            <a:ext cx="26979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>
                <a:solidFill>
                  <a:schemeClr val="bg1"/>
                </a:solidFill>
              </a:rPr>
              <a:t>ONLY 2.99% COMMISSION</a:t>
            </a:r>
          </a:p>
        </p:txBody>
      </p:sp>
      <p:sp>
        <p:nvSpPr>
          <p:cNvPr id="17" name="Google Shape;173;p28"/>
          <p:cNvSpPr/>
          <p:nvPr/>
        </p:nvSpPr>
        <p:spPr>
          <a:xfrm>
            <a:off x="4613564" y="3803072"/>
            <a:ext cx="4530451" cy="1340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ctrTitle" idx="7"/>
          </p:nvPr>
        </p:nvSpPr>
        <p:spPr>
          <a:xfrm>
            <a:off x="5490579" y="4260180"/>
            <a:ext cx="2924248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NO SURCHARGE FOR CONSUMERS</a:t>
            </a:r>
          </a:p>
        </p:txBody>
      </p:sp>
      <p:sp>
        <p:nvSpPr>
          <p:cNvPr id="19" name="Google Shape;174;p28"/>
          <p:cNvSpPr/>
          <p:nvPr/>
        </p:nvSpPr>
        <p:spPr>
          <a:xfrm>
            <a:off x="4613564" y="2462645"/>
            <a:ext cx="4530436" cy="13404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73;p28"/>
          <p:cNvSpPr/>
          <p:nvPr/>
        </p:nvSpPr>
        <p:spPr>
          <a:xfrm>
            <a:off x="-66" y="2462645"/>
            <a:ext cx="4613630" cy="1340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ctrTitle" idx="4"/>
          </p:nvPr>
        </p:nvSpPr>
        <p:spPr>
          <a:xfrm>
            <a:off x="5536502" y="2810509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>
                <a:solidFill>
                  <a:schemeClr val="lt1"/>
                </a:solidFill>
              </a:rPr>
              <a:t>NO TIER CHARGING</a:t>
            </a:r>
          </a:p>
        </p:txBody>
      </p:sp>
      <p:sp>
        <p:nvSpPr>
          <p:cNvPr id="182" name="Google Shape;182;p28"/>
          <p:cNvSpPr txBox="1">
            <a:spLocks noGrp="1"/>
          </p:cNvSpPr>
          <p:nvPr>
            <p:ph type="ctrTitle"/>
          </p:nvPr>
        </p:nvSpPr>
        <p:spPr>
          <a:xfrm>
            <a:off x="1215584" y="2851490"/>
            <a:ext cx="2871300" cy="6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dirty="0">
                <a:solidFill>
                  <a:srgbClr val="000000"/>
                </a:solidFill>
              </a:rPr>
              <a:t>LOW COST SETUP OF £200</a:t>
            </a:r>
          </a:p>
        </p:txBody>
      </p:sp>
      <p:sp>
        <p:nvSpPr>
          <p:cNvPr id="21" name="Google Shape;173;p28"/>
          <p:cNvSpPr/>
          <p:nvPr/>
        </p:nvSpPr>
        <p:spPr>
          <a:xfrm>
            <a:off x="4613564" y="1122217"/>
            <a:ext cx="4530451" cy="13404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83;p28">
            <a:extLst>
              <a:ext uri="{FF2B5EF4-FFF2-40B4-BE49-F238E27FC236}">
                <a16:creationId xmlns="" xmlns:a16="http://schemas.microsoft.com/office/drawing/2014/main" id="{C0F4E22F-A87F-4F46-9BB1-8209E7451F6C}"/>
              </a:ext>
            </a:extLst>
          </p:cNvPr>
          <p:cNvSpPr txBox="1">
            <a:spLocks/>
          </p:cNvSpPr>
          <p:nvPr/>
        </p:nvSpPr>
        <p:spPr>
          <a:xfrm>
            <a:off x="5188058" y="1470081"/>
            <a:ext cx="2924248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n-GB" dirty="0">
                <a:solidFill>
                  <a:srgbClr val="000000"/>
                </a:solidFill>
              </a:rPr>
              <a:t>24 HOUR TECH / NON TECH SUPPORT.</a:t>
            </a:r>
          </a:p>
        </p:txBody>
      </p:sp>
      <p:sp>
        <p:nvSpPr>
          <p:cNvPr id="25" name="Google Shape;180;p28">
            <a:extLst>
              <a:ext uri="{FF2B5EF4-FFF2-40B4-BE49-F238E27FC236}">
                <a16:creationId xmlns="" xmlns:a16="http://schemas.microsoft.com/office/drawing/2014/main" id="{D0F86A5B-6E0B-9343-B06F-506B4D24FC31}"/>
              </a:ext>
            </a:extLst>
          </p:cNvPr>
          <p:cNvSpPr txBox="1">
            <a:spLocks/>
          </p:cNvSpPr>
          <p:nvPr/>
        </p:nvSpPr>
        <p:spPr>
          <a:xfrm>
            <a:off x="489637" y="1470081"/>
            <a:ext cx="311785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EASY TO USE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APP BASED PLATFORM</a:t>
            </a:r>
          </a:p>
        </p:txBody>
      </p:sp>
      <p:sp>
        <p:nvSpPr>
          <p:cNvPr id="22" name="Google Shape;165;p27"/>
          <p:cNvSpPr txBox="1">
            <a:spLocks/>
          </p:cNvSpPr>
          <p:nvPr/>
        </p:nvSpPr>
        <p:spPr>
          <a:xfrm>
            <a:off x="2352589" y="253183"/>
            <a:ext cx="4748645" cy="7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  <a:ea typeface="Adobe Gothic Std B" pitchFamily="34" charset="-128"/>
              </a:rPr>
              <a:t>KEY FEATURES</a:t>
            </a:r>
            <a:endParaRPr lang="en-US" sz="4000" dirty="0">
              <a:solidFill>
                <a:srgbClr val="000000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4" y="135081"/>
            <a:ext cx="810491" cy="8104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940" y="1122217"/>
            <a:ext cx="1345624" cy="13456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947" y="1293551"/>
            <a:ext cx="997759" cy="997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64" y="2656629"/>
            <a:ext cx="910127" cy="95245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855" y="4017824"/>
            <a:ext cx="1280057" cy="9109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40857" y="321882"/>
            <a:ext cx="2678805" cy="707886"/>
          </a:xfrm>
          <a:prstGeom prst="homePlate">
            <a:avLst/>
          </a:prstGeom>
          <a:solidFill>
            <a:srgbClr val="009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167;p27">
            <a:extLst>
              <a:ext uri="{FF2B5EF4-FFF2-40B4-BE49-F238E27FC236}">
                <a16:creationId xmlns="" xmlns:a16="http://schemas.microsoft.com/office/drawing/2014/main" id="{4AB689A0-8221-5E4D-B561-6822EFF4B81B}"/>
              </a:ext>
            </a:extLst>
          </p:cNvPr>
          <p:cNvSpPr/>
          <p:nvPr/>
        </p:nvSpPr>
        <p:spPr>
          <a:xfrm>
            <a:off x="2949093" y="0"/>
            <a:ext cx="3245813" cy="51435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146;p26">
            <a:extLst>
              <a:ext uri="{FF2B5EF4-FFF2-40B4-BE49-F238E27FC236}">
                <a16:creationId xmlns="" xmlns:a16="http://schemas.microsoft.com/office/drawing/2014/main" id="{89424E2C-9169-8F40-948C-CA28FA80FC8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355229" y="3592886"/>
            <a:ext cx="2617967" cy="6938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</a:rPr>
              <a:t>CONSUMER TRACKS THE ORDER VIA INBUILT GPS RIGHT TO THE DOOR WITHIN 60 MINUTES</a:t>
            </a:r>
          </a:p>
        </p:txBody>
      </p:sp>
      <p:sp>
        <p:nvSpPr>
          <p:cNvPr id="440" name="Google Shape;440;p44"/>
          <p:cNvSpPr txBox="1">
            <a:spLocks noGrp="1"/>
          </p:cNvSpPr>
          <p:nvPr>
            <p:ph type="ctrTitle" idx="4294967295"/>
          </p:nvPr>
        </p:nvSpPr>
        <p:spPr>
          <a:xfrm>
            <a:off x="7493000" y="268288"/>
            <a:ext cx="1651000" cy="569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>
                <a:solidFill>
                  <a:schemeClr val="lt1"/>
                </a:solidFill>
              </a:rPr>
              <a:t>DRIVER</a:t>
            </a:r>
            <a:br>
              <a:rPr lang="es" sz="1800" dirty="0">
                <a:solidFill>
                  <a:schemeClr val="lt1"/>
                </a:solidFill>
              </a:rPr>
            </a:br>
            <a:r>
              <a:rPr lang="es" sz="1800" dirty="0">
                <a:solidFill>
                  <a:schemeClr val="lt1"/>
                </a:solidFill>
              </a:rPr>
              <a:t>APP</a:t>
            </a:r>
            <a:endParaRPr sz="1800" dirty="0">
              <a:solidFill>
                <a:schemeClr val="lt1"/>
              </a:solidFill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0934C334-9D5E-E54B-B1AC-1730F6DFD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356" y="1836822"/>
            <a:ext cx="2821570" cy="1603546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="" xmlns:a16="http://schemas.microsoft.com/office/drawing/2014/main" id="{3FEACAA7-4A3F-F642-9841-0AAA5CE09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190" y="1736307"/>
            <a:ext cx="3177615" cy="1670886"/>
          </a:xfrm>
          <a:prstGeom prst="rect">
            <a:avLst/>
          </a:prstGeom>
        </p:spPr>
      </p:pic>
      <p:sp>
        <p:nvSpPr>
          <p:cNvPr id="30" name="Google Shape;146;p26">
            <a:extLst>
              <a:ext uri="{FF2B5EF4-FFF2-40B4-BE49-F238E27FC236}">
                <a16:creationId xmlns="" xmlns:a16="http://schemas.microsoft.com/office/drawing/2014/main" id="{469669F4-F388-3847-A0D1-1FCD39DDD5DD}"/>
              </a:ext>
            </a:extLst>
          </p:cNvPr>
          <p:cNvSpPr txBox="1">
            <a:spLocks/>
          </p:cNvSpPr>
          <p:nvPr/>
        </p:nvSpPr>
        <p:spPr>
          <a:xfrm>
            <a:off x="2912296" y="3112806"/>
            <a:ext cx="1406339" cy="86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GB" sz="1100" dirty="0">
                <a:solidFill>
                  <a:srgbClr val="000000"/>
                </a:solidFill>
              </a:rPr>
              <a:t>DRIVER SELECT</a:t>
            </a:r>
          </a:p>
          <a:p>
            <a:r>
              <a:rPr lang="en-GB" sz="1100" dirty="0">
                <a:solidFill>
                  <a:srgbClr val="000000"/>
                </a:solidFill>
              </a:rPr>
              <a:t>ASSIGNED ORDERS</a:t>
            </a:r>
          </a:p>
        </p:txBody>
      </p:sp>
      <p:sp>
        <p:nvSpPr>
          <p:cNvPr id="31" name="Google Shape;146;p26">
            <a:extLst>
              <a:ext uri="{FF2B5EF4-FFF2-40B4-BE49-F238E27FC236}">
                <a16:creationId xmlns="" xmlns:a16="http://schemas.microsoft.com/office/drawing/2014/main" id="{F7233D26-66F2-FB4D-8E36-09D8FC1EA7B9}"/>
              </a:ext>
            </a:extLst>
          </p:cNvPr>
          <p:cNvSpPr txBox="1">
            <a:spLocks/>
          </p:cNvSpPr>
          <p:nvPr/>
        </p:nvSpPr>
        <p:spPr>
          <a:xfrm>
            <a:off x="4830255" y="2908544"/>
            <a:ext cx="1406339" cy="123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r"/>
            <a:r>
              <a:rPr lang="en-GB" sz="1100" dirty="0">
                <a:solidFill>
                  <a:srgbClr val="000000"/>
                </a:solidFill>
              </a:rPr>
              <a:t>DRIVER STARTS ORDER UNTIL</a:t>
            </a:r>
          </a:p>
          <a:p>
            <a:pPr algn="r"/>
            <a:r>
              <a:rPr lang="en-GB" sz="1100" dirty="0">
                <a:solidFill>
                  <a:srgbClr val="000000"/>
                </a:solidFill>
              </a:rPr>
              <a:t>COMPLETION &amp; IS GPS TRACKED</a:t>
            </a:r>
          </a:p>
        </p:txBody>
      </p:sp>
      <p:pic>
        <p:nvPicPr>
          <p:cNvPr id="9" name="Picture 8" descr="A screen shot of a smart phone&#10;&#10;Description automatically generated">
            <a:extLst>
              <a:ext uri="{FF2B5EF4-FFF2-40B4-BE49-F238E27FC236}">
                <a16:creationId xmlns="" xmlns:a16="http://schemas.microsoft.com/office/drawing/2014/main" id="{008013EF-07B2-884B-8B57-9E39F2EA8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32" y="1758511"/>
            <a:ext cx="2956725" cy="1626478"/>
          </a:xfrm>
          <a:prstGeom prst="rect">
            <a:avLst/>
          </a:prstGeom>
        </p:spPr>
      </p:pic>
      <p:sp>
        <p:nvSpPr>
          <p:cNvPr id="34" name="Google Shape;146;p26">
            <a:extLst>
              <a:ext uri="{FF2B5EF4-FFF2-40B4-BE49-F238E27FC236}">
                <a16:creationId xmlns="" xmlns:a16="http://schemas.microsoft.com/office/drawing/2014/main" id="{6EBB4F03-B51A-D543-9AFE-CEC7A87D184C}"/>
              </a:ext>
            </a:extLst>
          </p:cNvPr>
          <p:cNvSpPr txBox="1">
            <a:spLocks/>
          </p:cNvSpPr>
          <p:nvPr/>
        </p:nvSpPr>
        <p:spPr>
          <a:xfrm>
            <a:off x="-38805" y="3005726"/>
            <a:ext cx="1406339" cy="869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GB" sz="1100" dirty="0">
                <a:solidFill>
                  <a:srgbClr val="000000"/>
                </a:solidFill>
              </a:rPr>
              <a:t>ORDER </a:t>
            </a:r>
          </a:p>
          <a:p>
            <a:r>
              <a:rPr lang="en-GB" sz="1100" dirty="0">
                <a:solidFill>
                  <a:srgbClr val="000000"/>
                </a:solidFill>
              </a:rPr>
              <a:t>IS PLACED</a:t>
            </a:r>
          </a:p>
        </p:txBody>
      </p:sp>
      <p:sp>
        <p:nvSpPr>
          <p:cNvPr id="35" name="Google Shape;146;p26">
            <a:extLst>
              <a:ext uri="{FF2B5EF4-FFF2-40B4-BE49-F238E27FC236}">
                <a16:creationId xmlns="" xmlns:a16="http://schemas.microsoft.com/office/drawing/2014/main" id="{1FF1A806-6EB7-1A48-B30F-0AE8490E4BAA}"/>
              </a:ext>
            </a:extLst>
          </p:cNvPr>
          <p:cNvSpPr txBox="1">
            <a:spLocks/>
          </p:cNvSpPr>
          <p:nvPr/>
        </p:nvSpPr>
        <p:spPr>
          <a:xfrm>
            <a:off x="1611749" y="3053381"/>
            <a:ext cx="1406339" cy="123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r"/>
            <a:r>
              <a:rPr lang="en-GB" sz="1100" dirty="0">
                <a:solidFill>
                  <a:srgbClr val="000000"/>
                </a:solidFill>
              </a:rPr>
              <a:t>ACCEPT THE ORDER AND</a:t>
            </a:r>
          </a:p>
          <a:p>
            <a:pPr algn="r"/>
            <a:r>
              <a:rPr lang="en-GB" sz="1100" dirty="0">
                <a:solidFill>
                  <a:srgbClr val="000000"/>
                </a:solidFill>
              </a:rPr>
              <a:t>ASSIGN A DRIVER IN 3 TOUCHES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57" y="380099"/>
            <a:ext cx="591452" cy="5914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071" y="363446"/>
            <a:ext cx="175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MERCHANT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APP</a:t>
            </a:r>
            <a:endParaRPr lang="en-US" sz="2000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232596" y="363446"/>
            <a:ext cx="2678805" cy="707886"/>
          </a:xfrm>
          <a:prstGeom prst="homePlate">
            <a:avLst/>
          </a:prstGeom>
          <a:solidFill>
            <a:srgbClr val="4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entagon 24"/>
          <p:cNvSpPr/>
          <p:nvPr/>
        </p:nvSpPr>
        <p:spPr>
          <a:xfrm>
            <a:off x="6356738" y="321882"/>
            <a:ext cx="2678805" cy="707886"/>
          </a:xfrm>
          <a:prstGeom prst="homePlate">
            <a:avLst/>
          </a:prstGeom>
          <a:solidFill>
            <a:srgbClr val="F1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96" y="426034"/>
            <a:ext cx="582710" cy="58271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15306" y="380099"/>
            <a:ext cx="175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DRIVER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APP</a:t>
            </a:r>
            <a:endParaRPr lang="en-US" sz="2000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654" y="437652"/>
            <a:ext cx="476346" cy="47634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858000" y="363446"/>
            <a:ext cx="1756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DELIVERY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APP</a:t>
            </a:r>
            <a:endParaRPr lang="en-US" sz="2000" b="1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63;p27">
            <a:extLst>
              <a:ext uri="{FF2B5EF4-FFF2-40B4-BE49-F238E27FC236}">
                <a16:creationId xmlns="" xmlns:a16="http://schemas.microsoft.com/office/drawing/2014/main" id="{89598F98-F685-714F-B5DA-F63E1F54C56B}"/>
              </a:ext>
            </a:extLst>
          </p:cNvPr>
          <p:cNvSpPr/>
          <p:nvPr/>
        </p:nvSpPr>
        <p:spPr>
          <a:xfrm>
            <a:off x="0" y="4370486"/>
            <a:ext cx="9144000" cy="773014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ubtitle 22">
            <a:extLst>
              <a:ext uri="{FF2B5EF4-FFF2-40B4-BE49-F238E27FC236}">
                <a16:creationId xmlns="" xmlns:a16="http://schemas.microsoft.com/office/drawing/2014/main" id="{70C87BD4-328F-6346-A7DC-126E7885C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2461" y="2966382"/>
            <a:ext cx="1288473" cy="946737"/>
          </a:xfrm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key</a:t>
            </a:r>
          </a:p>
          <a:p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information to</a:t>
            </a:r>
          </a:p>
          <a:p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DrinkSorted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 UWS BDM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Google Shape;314;p36"/>
          <p:cNvSpPr txBox="1">
            <a:spLocks noGrp="1"/>
          </p:cNvSpPr>
          <p:nvPr>
            <p:ph type="subTitle" idx="3"/>
          </p:nvPr>
        </p:nvSpPr>
        <p:spPr>
          <a:xfrm>
            <a:off x="3145649" y="2918161"/>
            <a:ext cx="1090147" cy="9467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We’ll reach out</a:t>
            </a:r>
          </a:p>
          <a:p>
            <a:pPr marL="0" lv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shortly to</a:t>
            </a:r>
          </a:p>
          <a:p>
            <a:pPr marL="0" lv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finalise details</a:t>
            </a:r>
          </a:p>
          <a:p>
            <a:pPr marL="0" lv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send a</a:t>
            </a:r>
          </a:p>
          <a:p>
            <a:pPr marL="0" lv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contract</a:t>
            </a:r>
            <a:endParaRPr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2014589" y="1821018"/>
            <a:ext cx="784218" cy="878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6" name="Picture 6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8FF7ED4-259E-D348-8E23-84AF7C2AF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0" y="41564"/>
            <a:ext cx="459559" cy="791856"/>
          </a:xfrm>
          <a:prstGeom prst="rect">
            <a:avLst/>
          </a:prstGeom>
        </p:spPr>
      </p:pic>
      <p:sp>
        <p:nvSpPr>
          <p:cNvPr id="88" name="Google Shape;260;p36">
            <a:extLst>
              <a:ext uri="{FF2B5EF4-FFF2-40B4-BE49-F238E27FC236}">
                <a16:creationId xmlns="" xmlns:a16="http://schemas.microsoft.com/office/drawing/2014/main" id="{80111565-7261-CA43-A9D8-AAFBD6634F39}"/>
              </a:ext>
            </a:extLst>
          </p:cNvPr>
          <p:cNvSpPr/>
          <p:nvPr/>
        </p:nvSpPr>
        <p:spPr>
          <a:xfrm>
            <a:off x="3298614" y="1855155"/>
            <a:ext cx="784218" cy="878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260;p36">
            <a:extLst>
              <a:ext uri="{FF2B5EF4-FFF2-40B4-BE49-F238E27FC236}">
                <a16:creationId xmlns="" xmlns:a16="http://schemas.microsoft.com/office/drawing/2014/main" id="{8AE84446-DC08-A849-8257-DBE650C384D2}"/>
              </a:ext>
            </a:extLst>
          </p:cNvPr>
          <p:cNvSpPr/>
          <p:nvPr/>
        </p:nvSpPr>
        <p:spPr>
          <a:xfrm>
            <a:off x="4870762" y="1855155"/>
            <a:ext cx="784218" cy="878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260;p36">
            <a:extLst>
              <a:ext uri="{FF2B5EF4-FFF2-40B4-BE49-F238E27FC236}">
                <a16:creationId xmlns="" xmlns:a16="http://schemas.microsoft.com/office/drawing/2014/main" id="{47655C1E-61B8-F447-B57F-59173F25A8E8}"/>
              </a:ext>
            </a:extLst>
          </p:cNvPr>
          <p:cNvSpPr/>
          <p:nvPr/>
        </p:nvSpPr>
        <p:spPr>
          <a:xfrm>
            <a:off x="6512258" y="1880778"/>
            <a:ext cx="784218" cy="878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C5A3E32-7E29-C64C-BF86-993F10DD0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849"/>
          <a:stretch/>
        </p:blipFill>
        <p:spPr>
          <a:xfrm>
            <a:off x="1964849" y="1786881"/>
            <a:ext cx="3690131" cy="946738"/>
          </a:xfrm>
          <a:prstGeom prst="rect">
            <a:avLst/>
          </a:prstGeom>
        </p:spPr>
      </p:pic>
      <p:sp>
        <p:nvSpPr>
          <p:cNvPr id="97" name="Google Shape;314;p36">
            <a:extLst>
              <a:ext uri="{FF2B5EF4-FFF2-40B4-BE49-F238E27FC236}">
                <a16:creationId xmlns="" xmlns:a16="http://schemas.microsoft.com/office/drawing/2014/main" id="{3B74E165-AD47-6644-8023-63FDE50632F2}"/>
              </a:ext>
            </a:extLst>
          </p:cNvPr>
          <p:cNvSpPr txBox="1">
            <a:spLocks/>
          </p:cNvSpPr>
          <p:nvPr/>
        </p:nvSpPr>
        <p:spPr>
          <a:xfrm>
            <a:off x="4717797" y="2907770"/>
            <a:ext cx="1090147" cy="94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Sign the contract</a:t>
            </a:r>
          </a:p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choose your</a:t>
            </a:r>
          </a:p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menu items</a:t>
            </a:r>
          </a:p>
        </p:txBody>
      </p:sp>
      <p:sp>
        <p:nvSpPr>
          <p:cNvPr id="99" name="Google Shape;314;p36">
            <a:extLst>
              <a:ext uri="{FF2B5EF4-FFF2-40B4-BE49-F238E27FC236}">
                <a16:creationId xmlns="" xmlns:a16="http://schemas.microsoft.com/office/drawing/2014/main" id="{D519B750-71F8-1B4F-A0E4-BB228FCA8749}"/>
              </a:ext>
            </a:extLst>
          </p:cNvPr>
          <p:cNvSpPr txBox="1">
            <a:spLocks/>
          </p:cNvSpPr>
          <p:nvPr/>
        </p:nvSpPr>
        <p:spPr>
          <a:xfrm>
            <a:off x="6359293" y="2911504"/>
            <a:ext cx="1090147" cy="94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tamaran Light"/>
              <a:buNone/>
              <a:defRPr sz="1000" b="0" i="0" u="none" strike="noStrike" cap="none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Just download the App and You’ll be ready</a:t>
            </a:r>
          </a:p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sell straight</a:t>
            </a:r>
          </a:p>
          <a:p>
            <a:pPr marL="0" indent="0"/>
            <a:r>
              <a:rPr lang="en-GB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away!</a:t>
            </a:r>
          </a:p>
        </p:txBody>
      </p:sp>
      <p:sp>
        <p:nvSpPr>
          <p:cNvPr id="102" name="Google Shape;253;p36">
            <a:extLst>
              <a:ext uri="{FF2B5EF4-FFF2-40B4-BE49-F238E27FC236}">
                <a16:creationId xmlns="" xmlns:a16="http://schemas.microsoft.com/office/drawing/2014/main" id="{6035E93E-1DAB-B744-A0EE-1C2ECFE3B134}"/>
              </a:ext>
            </a:extLst>
          </p:cNvPr>
          <p:cNvSpPr txBox="1">
            <a:spLocks/>
          </p:cNvSpPr>
          <p:nvPr/>
        </p:nvSpPr>
        <p:spPr>
          <a:xfrm>
            <a:off x="0" y="4291183"/>
            <a:ext cx="9144000" cy="9316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vvic"/>
              <a:buNone/>
              <a:defRPr sz="24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"/>
              <a:buNone/>
              <a:defRPr sz="30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  <a:latin typeface="Arial Black" pitchFamily="34" charset="0"/>
              </a:rPr>
              <a:t>You can make any changes to online store, menu, pricing at any time you want via the app</a:t>
            </a:r>
          </a:p>
        </p:txBody>
      </p:sp>
      <p:sp>
        <p:nvSpPr>
          <p:cNvPr id="18" name="Google Shape;165;p27"/>
          <p:cNvSpPr txBox="1">
            <a:spLocks/>
          </p:cNvSpPr>
          <p:nvPr/>
        </p:nvSpPr>
        <p:spPr>
          <a:xfrm>
            <a:off x="1593540" y="253183"/>
            <a:ext cx="5956920" cy="773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  <a:ea typeface="Adobe Gothic Std B" pitchFamily="34" charset="-128"/>
              </a:rPr>
              <a:t>HOW DO I SIGN UP ?</a:t>
            </a:r>
            <a:endParaRPr lang="en-US" sz="4000" dirty="0">
              <a:solidFill>
                <a:srgbClr val="000000"/>
              </a:solidFill>
              <a:latin typeface="Arial Black" pitchFamily="34" charset="0"/>
              <a:ea typeface="Adobe Gothic Std B" pitchFamily="34" charset="-128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="" xmlns:a16="http://schemas.microsoft.com/office/drawing/2014/main" id="{EC5A3E32-7E29-C64C-BF86-993F10DD0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369"/>
          <a:stretch/>
        </p:blipFill>
        <p:spPr>
          <a:xfrm>
            <a:off x="5768223" y="1823982"/>
            <a:ext cx="1571220" cy="9467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1"/>
          <p:cNvSpPr/>
          <p:nvPr/>
        </p:nvSpPr>
        <p:spPr>
          <a:xfrm>
            <a:off x="0" y="2145150"/>
            <a:ext cx="5197200" cy="300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51"/>
          <p:cNvSpPr txBox="1">
            <a:spLocks noGrp="1"/>
          </p:cNvSpPr>
          <p:nvPr>
            <p:ph type="body" idx="1"/>
          </p:nvPr>
        </p:nvSpPr>
        <p:spPr>
          <a:xfrm>
            <a:off x="5117432" y="4426025"/>
            <a:ext cx="5167540" cy="646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Arial Black" pitchFamily="34" charset="0"/>
              </a:rPr>
              <a:t>Please contact your local </a:t>
            </a:r>
            <a:endParaRPr lang="en-GB" sz="1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400" dirty="0" smtClean="0">
                <a:solidFill>
                  <a:schemeClr val="tx1"/>
                </a:solidFill>
                <a:latin typeface="Arial Black" pitchFamily="34" charset="0"/>
              </a:rPr>
              <a:t>BDM </a:t>
            </a:r>
            <a:r>
              <a:rPr lang="en-GB" sz="1400" dirty="0">
                <a:solidFill>
                  <a:schemeClr val="tx1"/>
                </a:solidFill>
                <a:latin typeface="Arial Black" pitchFamily="34" charset="0"/>
              </a:rPr>
              <a:t>to get involved.</a:t>
            </a:r>
            <a:endParaRPr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603" name="Google Shape;603;p51"/>
          <p:cNvSpPr/>
          <p:nvPr/>
        </p:nvSpPr>
        <p:spPr>
          <a:xfrm>
            <a:off x="4961825" y="3661475"/>
            <a:ext cx="487500" cy="1529100"/>
          </a:xfrm>
          <a:prstGeom prst="rect">
            <a:avLst/>
          </a:prstGeom>
          <a:solidFill>
            <a:schemeClr val="accent3">
              <a:alpha val="584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="" xmlns:a16="http://schemas.microsoft.com/office/drawing/2014/main" id="{EFD99F72-80EF-5546-B4AE-C699C8A8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995" y="303129"/>
            <a:ext cx="3403600" cy="863600"/>
          </a:xfrm>
          <a:prstGeom prst="rect">
            <a:avLst/>
          </a:prstGeom>
        </p:spPr>
      </p:pic>
      <p:pic>
        <p:nvPicPr>
          <p:cNvPr id="7" name="Picture 6" descr="A person standing in front of a store&#10;&#10;Description automatically generated">
            <a:extLst>
              <a:ext uri="{FF2B5EF4-FFF2-40B4-BE49-F238E27FC236}">
                <a16:creationId xmlns="" xmlns:a16="http://schemas.microsoft.com/office/drawing/2014/main" id="{5872EFC5-4013-DC44-9013-06A14359F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19" y="223269"/>
            <a:ext cx="4957113" cy="181760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="" xmlns:a16="http://schemas.microsoft.com/office/drawing/2014/main" id="{B4E513BF-C056-7D42-921A-4960801E66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02132">
            <a:off x="4095081" y="1117321"/>
            <a:ext cx="220245" cy="379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4" y="1974763"/>
            <a:ext cx="3345873" cy="3345873"/>
          </a:xfrm>
          <a:prstGeom prst="rect">
            <a:avLst/>
          </a:prstGeom>
          <a:effectLst>
            <a:glow rad="63500">
              <a:schemeClr val="bg1">
                <a:alpha val="85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848" y="1473430"/>
            <a:ext cx="3162747" cy="10026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D16138"/>
      </a:accent1>
      <a:accent2>
        <a:srgbClr val="212121"/>
      </a:accent2>
      <a:accent3>
        <a:srgbClr val="DF957A"/>
      </a:accent3>
      <a:accent4>
        <a:srgbClr val="CE5123"/>
      </a:accent4>
      <a:accent5>
        <a:srgbClr val="EB845F"/>
      </a:accent5>
      <a:accent6>
        <a:srgbClr val="99634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216</Words>
  <Application>Microsoft Office PowerPoint</Application>
  <PresentationFormat>On-screen Show (16:9)</PresentationFormat>
  <Paragraphs>50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Engineering Project Proposal by Slidesgo</vt:lpstr>
      <vt:lpstr>PowerPoint Presentation</vt:lpstr>
      <vt:lpstr>What is                     ?</vt:lpstr>
      <vt:lpstr>60% of UK population order food delivery each month.  Delivery has grown 5x more than the total Eating Out market between 2015-20.  Brits spend £4.2 billion per year on food delivery.  £25k a month online sales for top performing store.  Even the slowest performing store can make £4k a month.   </vt:lpstr>
      <vt:lpstr>ONLY 2.99% COMMISSION</vt:lpstr>
      <vt:lpstr>CONSUMER TRACKS THE ORDER VIA INBUILT GPS RIGHT TO THE DOOR WITHIN 60 MINUTES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36</cp:revision>
  <dcterms:modified xsi:type="dcterms:W3CDTF">2020-05-20T11:30:37Z</dcterms:modified>
</cp:coreProperties>
</file>